
<file path=[Content_Types].xml><?xml version="1.0" encoding="utf-8"?>
<Types xmlns="http://schemas.openxmlformats.org/package/2006/content-types">
  <Default Extension="png" ContentType="image/png"/>
  <Default Extension="bmp" ContentType="image/bmp"/>
  <Default Extension="pdf" ContentType="application/pdf"/>
  <Default Extension="rels" ContentType="application/vnd.openxmlformats-package.relationships+xml"/>
  <Default Extension="jpeg" ContentType="image/jpg"/>
  <Default Extension="mov" ContentType="application/movie"/>
  <Default Extension="xml" ContentType="application/xml"/>
  <Default Extension="gif" ContentType="image/gif"/>
  <Default Extension="tif" ContentType="image/tif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ableStyles.xml" ContentType="application/vnd.openxmlformats-officedocument.presentationml.tableStyl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7" Type="http://schemas.openxmlformats.org/officeDocument/2006/relationships/notesMaster" Target="notesMasters/notesMaster1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customXml" Target="../customXml/item3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customXml" Target="../customXml/item2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ustomXml" Target="../customXml/item1.xml"/><Relationship Id="rId8" Type="http://schemas.openxmlformats.org/officeDocument/2006/relationships/slide" Target="slides/slide1.xml"/><Relationship Id="rId3" Type="http://schemas.openxmlformats.org/officeDocument/2006/relationships/commentAuthors" Target="commentAuthors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361950" indent="-266700" algn="ctr">
              <a:buClrTx/>
              <a:buSzTx/>
              <a:buFontTx/>
              <a:buNone/>
              <a:defRPr sz="1800"/>
            </a:lvl1pPr>
            <a:lvl2pPr marL="361950" indent="209550" algn="ctr">
              <a:buClrTx/>
              <a:buSzTx/>
              <a:buFontTx/>
              <a:buNone/>
              <a:defRPr sz="1800"/>
            </a:lvl2pPr>
            <a:lvl3pPr marL="361950" indent="685800" algn="ctr">
              <a:buClrTx/>
              <a:buSzTx/>
              <a:buFontTx/>
              <a:buNone/>
              <a:defRPr sz="1800"/>
            </a:lvl3pPr>
            <a:lvl4pPr marL="361950" indent="1152525" algn="ctr">
              <a:buClrTx/>
              <a:buSzTx/>
              <a:buFontTx/>
              <a:buNone/>
              <a:defRPr sz="1800"/>
            </a:lvl4pPr>
            <a:lvl5pPr marL="361950" indent="1609725" algn="ctr"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Google Shape;22;p84"/>
          <p:cNvSpPr/>
          <p:nvPr/>
        </p:nvSpPr>
        <p:spPr>
          <a:xfrm>
            <a:off x="0" y="1447800"/>
            <a:ext cx="7315200" cy="5029200"/>
          </a:xfrm>
          <a:prstGeom prst="rect">
            <a:avLst/>
          </a:prstGeom>
          <a:solidFill>
            <a:srgbClr val="9CBDDE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8" name="Body Level One…"/>
          <p:cNvSpPr txBox="1"/>
          <p:nvPr>
            <p:ph type="body" idx="1"/>
          </p:nvPr>
        </p:nvSpPr>
        <p:spPr>
          <a:xfrm rot="5400000">
            <a:off x="2396331" y="57943"/>
            <a:ext cx="4351338" cy="78867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 rot="5400000">
            <a:off x="4623592" y="2285206"/>
            <a:ext cx="5811839" cy="197167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7" name="Body Level One…"/>
          <p:cNvSpPr txBox="1"/>
          <p:nvPr>
            <p:ph type="body" idx="1"/>
          </p:nvPr>
        </p:nvSpPr>
        <p:spPr>
          <a:xfrm rot="5400000">
            <a:off x="623093" y="370681"/>
            <a:ext cx="5811838" cy="58007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2;p86"/>
          <p:cNvSpPr txBox="1"/>
          <p:nvPr>
            <p:ph type="body" sz="half" idx="21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 sz="1800"/>
            </a:lvl1pPr>
            <a:lvl2pPr marL="228600" indent="457200">
              <a:buClrTx/>
              <a:buSzTx/>
              <a:buFontTx/>
              <a:buNone/>
              <a:defRPr b="1" sz="1800"/>
            </a:lvl2pPr>
            <a:lvl3pPr marL="228600" indent="914400">
              <a:buClrTx/>
              <a:buSzTx/>
              <a:buFontTx/>
              <a:buNone/>
              <a:defRPr b="1" sz="1800"/>
            </a:lvl3pPr>
            <a:lvl4pPr marL="228600" indent="1371600">
              <a:buClrTx/>
              <a:buSzTx/>
              <a:buFontTx/>
              <a:buNone/>
              <a:defRPr b="1" sz="1800"/>
            </a:lvl4pPr>
            <a:lvl5pPr marL="228600" indent="1828800">
              <a:buClrTx/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Google Shape;45;p88"/>
          <p:cNvSpPr txBox="1"/>
          <p:nvPr>
            <p:ph type="body" sz="half" idx="21"/>
          </p:nvPr>
        </p:nvSpPr>
        <p:spPr>
          <a:xfrm>
            <a:off x="629841" y="2505075"/>
            <a:ext cx="3868341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Google Shape;46;p88"/>
          <p:cNvSpPr txBox="1"/>
          <p:nvPr>
            <p:ph type="body" sz="quarter" idx="22"/>
          </p:nvPr>
        </p:nvSpPr>
        <p:spPr>
          <a:xfrm>
            <a:off x="4629149" y="1681163"/>
            <a:ext cx="3887393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 sz="1800"/>
            </a:pPr>
          </a:p>
        </p:txBody>
      </p:sp>
      <p:sp>
        <p:nvSpPr>
          <p:cNvPr id="54" name="Google Shape;47;p88"/>
          <p:cNvSpPr txBox="1"/>
          <p:nvPr>
            <p:ph type="body" sz="half" idx="23"/>
          </p:nvPr>
        </p:nvSpPr>
        <p:spPr>
          <a:xfrm>
            <a:off x="4629149" y="2505075"/>
            <a:ext cx="3887393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 indent="-381000">
              <a:buSzPts val="2400"/>
              <a:defRPr sz="2400"/>
            </a:lvl1pPr>
            <a:lvl2pPr marL="966107" indent="-413657">
              <a:buSzPts val="2400"/>
              <a:defRPr sz="2400"/>
            </a:lvl2pPr>
            <a:lvl3pPr marL="1485900" indent="-457200">
              <a:buSzPts val="2400"/>
              <a:defRPr sz="2400"/>
            </a:lvl3pPr>
            <a:lvl4pPr marL="2023110" indent="-518160">
              <a:buSzPts val="2400"/>
              <a:defRPr sz="2400"/>
            </a:lvl4pPr>
            <a:lvl5pPr marL="2480310" indent="-518160">
              <a:buSzPts val="2400"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Google Shape;63;p91"/>
          <p:cNvSpPr txBox="1"/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200"/>
            </a:pP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Google Shape;69;p92"/>
          <p:cNvSpPr/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200"/>
            </a:lvl1pPr>
            <a:lvl2pPr marL="228600" indent="457200">
              <a:buClrTx/>
              <a:buSzTx/>
              <a:buFontTx/>
              <a:buNone/>
              <a:defRPr sz="1200"/>
            </a:lvl2pPr>
            <a:lvl3pPr marL="228600" indent="914400">
              <a:buClrTx/>
              <a:buSzTx/>
              <a:buFontTx/>
              <a:buNone/>
              <a:defRPr sz="1200"/>
            </a:lvl3pPr>
            <a:lvl4pPr marL="228600" indent="1371600">
              <a:buClrTx/>
              <a:buSzTx/>
              <a:buFontTx/>
              <a:buNone/>
              <a:defRPr sz="1200"/>
            </a:lvl4pPr>
            <a:lvl5pPr marL="228600" indent="1828800">
              <a:buClrTx/>
              <a:buSzTx/>
              <a:buFont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83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E1EB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284148" y="6424963"/>
            <a:ext cx="231203" cy="2279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398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970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542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4114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686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25815" marR="0" indent="-553915" algn="l" defTabSz="9144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000000"/>
        </a:buClr>
        <a:buSzPts val="21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NhogKJ_q7U" TargetMode="External"/><Relationship Id="rId3" Type="http://schemas.openxmlformats.org/officeDocument/2006/relationships/hyperlink" Target="https://www.youtube.com/watch?v=eX2sY2La4Ew&amp;t=494s" TargetMode="External"/><Relationship Id="rId4" Type="http://schemas.openxmlformats.org/officeDocument/2006/relationships/hyperlink" Target="https://towardsdatascience.com/introduction-to-logistic-regression-66248243c148" TargetMode="External"/><Relationship Id="rId5" Type="http://schemas.openxmlformats.org/officeDocument/2006/relationships/hyperlink" Target="https://hackernoon.com/classification-and-logistic-regression-8a20a5c9603d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0;p1"/>
          <p:cNvSpPr txBox="1"/>
          <p:nvPr>
            <p:ph type="ctrTitle"/>
          </p:nvPr>
        </p:nvSpPr>
        <p:spPr>
          <a:xfrm>
            <a:off x="539750" y="1654175"/>
            <a:ext cx="8299450" cy="1143000"/>
          </a:xfrm>
          <a:prstGeom prst="rect">
            <a:avLst/>
          </a:prstGeom>
        </p:spPr>
        <p:txBody>
          <a:bodyPr/>
          <a:lstStyle/>
          <a:p>
            <a:pPr/>
            <a:r>
              <a:t>Logistic Regression	</a:t>
            </a:r>
          </a:p>
        </p:txBody>
      </p:sp>
      <p:sp>
        <p:nvSpPr>
          <p:cNvPr id="118" name="Google Shape;91;p1"/>
          <p:cNvSpPr txBox="1"/>
          <p:nvPr>
            <p:ph type="subTitle" sz="quarter" idx="1"/>
          </p:nvPr>
        </p:nvSpPr>
        <p:spPr>
          <a:xfrm>
            <a:off x="1302025" y="3133794"/>
            <a:ext cx="6858001" cy="165576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92;p5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Google Shape;193;p51" descr="Google Shape;193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98;p5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8" name="Google Shape;199;p52" descr="Google Shape;199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205;p53" descr="Google Shape;205;p53"/>
          <p:cNvPicPr>
            <a:picLocks noChangeAspect="1"/>
          </p:cNvPicPr>
          <p:nvPr/>
        </p:nvPicPr>
        <p:blipFill>
          <a:blip r:embed="rId2">
            <a:extLst/>
          </a:blip>
          <a:srcRect l="8888" t="0" r="8888" b="0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211;p54" descr="Google Shape;211;p54"/>
          <p:cNvPicPr>
            <a:picLocks noChangeAspect="1"/>
          </p:cNvPicPr>
          <p:nvPr/>
        </p:nvPicPr>
        <p:blipFill>
          <a:blip r:embed="rId2">
            <a:extLst/>
          </a:blip>
          <a:srcRect l="6884" t="0" r="10893" b="0"/>
          <a:stretch>
            <a:fillRect/>
          </a:stretch>
        </p:blipFill>
        <p:spPr>
          <a:xfrm>
            <a:off x="-1" y="-1"/>
            <a:ext cx="9144002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216;p55"/>
          <p:cNvSpPr txBox="1"/>
          <p:nvPr>
            <p:ph type="title"/>
          </p:nvPr>
        </p:nvSpPr>
        <p:spPr>
          <a:xfrm>
            <a:off x="457200" y="274638"/>
            <a:ext cx="8229600" cy="7921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Less than 0 make to 0 and &gt;1 make to 1</a:t>
            </a:r>
          </a:p>
        </p:txBody>
      </p:sp>
      <p:pic>
        <p:nvPicPr>
          <p:cNvPr id="155" name="Google Shape;217;p55" descr="Google Shape;217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222;p5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8" name="Google Shape;223;p56" descr="Google Shape;223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228;p5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Google Shape;229;p57" descr="Google Shape;229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234;p5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Google Shape;235;p58" descr="Google Shape;235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241;p59" descr="Google Shape;241;p59"/>
          <p:cNvPicPr>
            <a:picLocks noChangeAspect="1"/>
          </p:cNvPicPr>
          <p:nvPr/>
        </p:nvPicPr>
        <p:blipFill>
          <a:blip r:embed="rId2">
            <a:extLst/>
          </a:blip>
          <a:srcRect l="7777" t="0" r="7777" b="0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247;p60" descr="Google Shape;247;p60"/>
          <p:cNvPicPr>
            <a:picLocks noChangeAspect="1"/>
          </p:cNvPicPr>
          <p:nvPr/>
        </p:nvPicPr>
        <p:blipFill>
          <a:blip r:embed="rId2">
            <a:extLst/>
          </a:blip>
          <a:srcRect l="8888" t="0" r="8888" b="0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98;p2"/>
          <p:cNvSpPr txBox="1"/>
          <p:nvPr/>
        </p:nvSpPr>
        <p:spPr>
          <a:xfrm>
            <a:off x="3074674" y="6424963"/>
            <a:ext cx="2994652" cy="22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IR and Symbol Table 1</a:t>
            </a:r>
          </a:p>
        </p:txBody>
      </p:sp>
      <p:sp>
        <p:nvSpPr>
          <p:cNvPr id="121" name="Google Shape;96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Roadmap</a:t>
            </a:r>
          </a:p>
        </p:txBody>
      </p:sp>
      <p:sp>
        <p:nvSpPr>
          <p:cNvPr id="122" name="Google Shape;97;p2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marL="171450" indent="-171450">
              <a:spcBef>
                <a:spcPts val="0"/>
              </a:spcBef>
              <a:defRPr b="1"/>
            </a:pPr>
            <a:r>
              <a:t>Linear Vs. Logistic regression</a:t>
            </a:r>
          </a:p>
          <a:p>
            <a:pPr marL="171450" indent="-171450">
              <a:defRPr b="1"/>
            </a:pPr>
            <a:r>
              <a:t>Logistic Regression</a:t>
            </a:r>
          </a:p>
          <a:p>
            <a:pPr marL="171450" indent="-171450">
              <a:defRPr b="1"/>
            </a:pPr>
            <a:r>
              <a:t>Example</a:t>
            </a:r>
            <a:br/>
            <a:br/>
          </a:p>
        </p:txBody>
      </p:sp>
      <p:pic>
        <p:nvPicPr>
          <p:cNvPr id="123" name="Google Shape;99;p2" descr="Google Shape;99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1905000"/>
            <a:ext cx="2116139" cy="1833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264;p6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Google Shape;265;p63" descr="Google Shape;265;p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270;p6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Google Shape;271;p64" descr="Google Shape;271;p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276;p6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Google Shape;277;p65" descr="Google Shape;277;p6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82;p6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" name="Google Shape;283;p66" descr="Google Shape;283;p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288;p6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Google Shape;289;p67" descr="Google Shape;289;p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294;p6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Google Shape;295;p68" descr="Google Shape;295;p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316;p71" descr="Google Shape;316;p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9144001" cy="5123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322;p7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Google Shape;324;p72" descr="Google Shape;324;p72"/>
          <p:cNvPicPr>
            <a:picLocks noChangeAspect="1"/>
          </p:cNvPicPr>
          <p:nvPr/>
        </p:nvPicPr>
        <p:blipFill>
          <a:blip r:embed="rId2">
            <a:extLst/>
          </a:blip>
          <a:srcRect l="5195" t="0" r="12071" b="0"/>
          <a:stretch>
            <a:fillRect/>
          </a:stretch>
        </p:blipFill>
        <p:spPr>
          <a:xfrm>
            <a:off x="0" y="-1"/>
            <a:ext cx="9144000" cy="5721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329;p7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Google Shape;330;p73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marL="38100" indent="95250">
              <a:spcBef>
                <a:spcPts val="0"/>
              </a:spcBef>
              <a:buSzTx/>
              <a:buNone/>
            </a:pPr>
          </a:p>
        </p:txBody>
      </p:sp>
      <p:pic>
        <p:nvPicPr>
          <p:cNvPr id="195" name="Google Shape;331;p73" descr="Google Shape;331;p73"/>
          <p:cNvPicPr>
            <a:picLocks noChangeAspect="1"/>
          </p:cNvPicPr>
          <p:nvPr/>
        </p:nvPicPr>
        <p:blipFill>
          <a:blip r:embed="rId2">
            <a:extLst/>
          </a:blip>
          <a:srcRect l="4353" t="0" r="30253" b="0"/>
          <a:stretch>
            <a:fillRect/>
          </a:stretch>
        </p:blipFill>
        <p:spPr>
          <a:xfrm>
            <a:off x="0" y="0"/>
            <a:ext cx="9144000" cy="6913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336;p7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Google Shape;337;p74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marL="38100" indent="95250">
              <a:spcBef>
                <a:spcPts val="0"/>
              </a:spcBef>
              <a:buSzTx/>
              <a:buNone/>
            </a:pPr>
          </a:p>
        </p:txBody>
      </p:sp>
      <p:pic>
        <p:nvPicPr>
          <p:cNvPr id="199" name="Google Shape;338;p74" descr="Google Shape;338;p74"/>
          <p:cNvPicPr>
            <a:picLocks noChangeAspect="1"/>
          </p:cNvPicPr>
          <p:nvPr/>
        </p:nvPicPr>
        <p:blipFill>
          <a:blip r:embed="rId2">
            <a:extLst/>
          </a:blip>
          <a:srcRect l="0" t="0" r="33088" b="0"/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51;p44" descr="Google Shape;151;p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346;p75" descr="Google Shape;346;p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1" cy="6071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347;p75" descr="Google Shape;347;p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503" y="-45081"/>
            <a:ext cx="920500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54;p76" descr="Google Shape;354;p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1" cy="5595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361;p77" descr="Google Shape;361;p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9214743" cy="435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380;p8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  <a:r>
              <a:t>Linear Regression Vs Logistic Regression </a:t>
            </a:r>
          </a:p>
        </p:txBody>
      </p:sp>
      <p:pic>
        <p:nvPicPr>
          <p:cNvPr id="210" name="Google Shape;382;p80" descr="Google Shape;382;p8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83723"/>
            <a:ext cx="9190931" cy="396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387;p8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13" name="Google Shape;388;p81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marL="38100" indent="95250">
              <a:spcBef>
                <a:spcPts val="0"/>
              </a:spcBef>
              <a:buSzTx/>
              <a:buNone/>
            </a:pPr>
            <a:endParaRPr u="sng">
              <a:solidFill>
                <a:srgbClr val="0563C1"/>
              </a:solidFill>
            </a:endParaRPr>
          </a:p>
          <a:p>
            <a:pPr marL="171450" indent="-171450">
              <a:defRPr u="sng">
                <a:solidFill>
                  <a:srgbClr val="0563C1"/>
                </a:solidFill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https://www.youtube.com/watch?v=gNhogKJ_q7U</a:t>
            </a:r>
          </a:p>
          <a:p>
            <a:pPr marL="38100" indent="95250">
              <a:buSzTx/>
              <a:buNone/>
            </a:pPr>
            <a:endParaRPr u="sng">
              <a:solidFill>
                <a:srgbClr val="0563C1"/>
              </a:solidFill>
            </a:endParaRPr>
          </a:p>
          <a:p>
            <a:pPr marL="171450" indent="-171450">
              <a:defRPr u="sng">
                <a:solidFill>
                  <a:srgbClr val="0563C1"/>
                </a:solidFill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https://www.youtube.com/watch?v=eX2sY2La4Ew&amp;t=494s</a:t>
            </a:r>
          </a:p>
          <a:p>
            <a:pPr marL="38100" indent="95250">
              <a:buSzTx/>
              <a:buNone/>
            </a:pPr>
          </a:p>
          <a:p>
            <a:pPr marL="171450" indent="-171450">
              <a:defRPr u="sng">
                <a:solidFill>
                  <a:srgbClr val="0563C1"/>
                </a:solidFill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https://towardsdatascience.com/introduction-to-logistic-regression-66248243c148</a:t>
            </a:r>
          </a:p>
          <a:p>
            <a:pPr marL="38100" indent="95250">
              <a:buSzTx/>
              <a:buNone/>
            </a:pPr>
          </a:p>
          <a:p>
            <a:pPr marL="171450" indent="-171450">
              <a:defRPr u="sng">
                <a:solidFill>
                  <a:srgbClr val="0563C1"/>
                </a:solidFill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https://hackernoon.com/classification-and-logistic-regression-8a20a5c9603d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56;p4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8" name="Google Shape;157;p45" descr="Google Shape;157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63;p46" descr="Google Shape;163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68;p4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Google Shape;169;p47" descr="Google Shape;169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74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6" name="Google Shape;175;p48" descr="Google Shape;175;p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80;p4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9" name="Google Shape;181;p49" descr="Google Shape;181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86;p5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2" name="Google Shape;187;p50" descr="Google Shape;187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7A8722-F2AF-4822-993D-0929D0A1A429}"/>
</file>

<file path=customXml/itemProps2.xml><?xml version="1.0" encoding="utf-8"?>
<ds:datastoreItem xmlns:ds="http://schemas.openxmlformats.org/officeDocument/2006/customXml" ds:itemID="{0582FB95-B7B7-440E-B0E3-F5370B5885B9}"/>
</file>

<file path=customXml/itemProps3.xml><?xml version="1.0" encoding="utf-8"?>
<ds:datastoreItem xmlns:ds="http://schemas.openxmlformats.org/officeDocument/2006/customXml" ds:itemID="{5BB576B9-6F9E-48F4-A731-76414D38BF39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